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3"/>
  </p:notesMasterIdLst>
  <p:handoutMasterIdLst>
    <p:handoutMasterId r:id="rId54"/>
  </p:handoutMasterIdLst>
  <p:sldIdLst>
    <p:sldId id="578" r:id="rId2"/>
    <p:sldId id="612" r:id="rId3"/>
    <p:sldId id="555" r:id="rId4"/>
    <p:sldId id="554" r:id="rId5"/>
    <p:sldId id="641" r:id="rId6"/>
    <p:sldId id="608" r:id="rId7"/>
    <p:sldId id="627" r:id="rId8"/>
    <p:sldId id="621" r:id="rId9"/>
    <p:sldId id="646" r:id="rId10"/>
    <p:sldId id="616" r:id="rId11"/>
    <p:sldId id="617" r:id="rId12"/>
    <p:sldId id="619" r:id="rId13"/>
    <p:sldId id="620" r:id="rId14"/>
    <p:sldId id="609" r:id="rId15"/>
    <p:sldId id="635" r:id="rId16"/>
    <p:sldId id="613" r:id="rId17"/>
    <p:sldId id="636" r:id="rId18"/>
    <p:sldId id="597" r:id="rId19"/>
    <p:sldId id="647" r:id="rId20"/>
    <p:sldId id="625" r:id="rId21"/>
    <p:sldId id="623" r:id="rId22"/>
    <p:sldId id="637" r:id="rId23"/>
    <p:sldId id="626" r:id="rId24"/>
    <p:sldId id="632" r:id="rId25"/>
    <p:sldId id="648" r:id="rId26"/>
    <p:sldId id="630" r:id="rId27"/>
    <p:sldId id="631" r:id="rId28"/>
    <p:sldId id="628" r:id="rId29"/>
    <p:sldId id="634" r:id="rId30"/>
    <p:sldId id="638" r:id="rId31"/>
    <p:sldId id="599" r:id="rId32"/>
    <p:sldId id="640" r:id="rId33"/>
    <p:sldId id="598" r:id="rId34"/>
    <p:sldId id="603" r:id="rId35"/>
    <p:sldId id="649" r:id="rId36"/>
    <p:sldId id="601" r:id="rId37"/>
    <p:sldId id="643" r:id="rId38"/>
    <p:sldId id="642" r:id="rId39"/>
    <p:sldId id="644" r:id="rId40"/>
    <p:sldId id="645" r:id="rId41"/>
    <p:sldId id="606" r:id="rId42"/>
    <p:sldId id="611" r:id="rId43"/>
    <p:sldId id="622" r:id="rId44"/>
    <p:sldId id="624" r:id="rId45"/>
    <p:sldId id="593" r:id="rId46"/>
    <p:sldId id="604" r:id="rId47"/>
    <p:sldId id="556" r:id="rId48"/>
    <p:sldId id="546" r:id="rId49"/>
    <p:sldId id="639" r:id="rId50"/>
    <p:sldId id="600" r:id="rId51"/>
    <p:sldId id="605" r:id="rId5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554"/>
            <p14:sldId id="641"/>
            <p14:sldId id="608"/>
            <p14:sldId id="627"/>
            <p14:sldId id="621"/>
            <p14:sldId id="646"/>
            <p14:sldId id="616"/>
            <p14:sldId id="617"/>
            <p14:sldId id="619"/>
            <p14:sldId id="620"/>
            <p14:sldId id="609"/>
            <p14:sldId id="635"/>
            <p14:sldId id="613"/>
            <p14:sldId id="636"/>
            <p14:sldId id="597"/>
            <p14:sldId id="647"/>
            <p14:sldId id="625"/>
            <p14:sldId id="623"/>
            <p14:sldId id="637"/>
            <p14:sldId id="626"/>
            <p14:sldId id="632"/>
            <p14:sldId id="648"/>
            <p14:sldId id="630"/>
            <p14:sldId id="631"/>
            <p14:sldId id="628"/>
            <p14:sldId id="634"/>
            <p14:sldId id="638"/>
            <p14:sldId id="599"/>
            <p14:sldId id="640"/>
            <p14:sldId id="598"/>
            <p14:sldId id="603"/>
            <p14:sldId id="649"/>
            <p14:sldId id="601"/>
            <p14:sldId id="643"/>
            <p14:sldId id="642"/>
            <p14:sldId id="644"/>
            <p14:sldId id="645"/>
            <p14:sldId id="606"/>
            <p14:sldId id="611"/>
            <p14:sldId id="622"/>
            <p14:sldId id="624"/>
            <p14:sldId id="593"/>
            <p14:sldId id="604"/>
            <p14:sldId id="556"/>
            <p14:sldId id="546"/>
            <p14:sldId id="639"/>
            <p14:sldId id="600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F0D9"/>
    <a:srgbClr val="FFFF00"/>
    <a:srgbClr val="1E76B4"/>
    <a:srgbClr val="FFFFFF"/>
    <a:srgbClr val="F200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61" autoAdjust="0"/>
    <p:restoredTop sz="97161" autoAdjust="0"/>
  </p:normalViewPr>
  <p:slideViewPr>
    <p:cSldViewPr>
      <p:cViewPr varScale="1">
        <p:scale>
          <a:sx n="111" d="100"/>
          <a:sy n="111" d="100"/>
        </p:scale>
        <p:origin x="248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FFE44E-5F13-FD22-4E5D-94B5FB63110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03739BED-D098-B08D-5CFC-F2034D9DC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41258-37D8-3980-4F83-9C14855EF3DD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73287-A306-5AE6-157F-2EEB11DE486A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FA6C21D-7656-E991-3985-8E200469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16D9F-F32C-158C-B029-E2EB29AB218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FB4CC-D13D-582B-C651-8147C539F717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4" name="Picture 1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D35F0D3-AF6B-3EBC-B3CA-DF3BB656F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D6C55-06EC-42E6-0CBC-184407701ECD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C8AE6-ABE7-799F-7502-5095436D48E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8" name="Picture 7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CEA0BB6-6A40-613E-0320-94101A0B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EACEF9-43C2-383A-63A2-E419268C560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2B3A6E-C1A0-4985-85F2-DD64664BA626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3" name="Picture 1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FC15C83-4065-3F25-B082-DAE48971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625571-5851-33D3-72C8-2186E9D37AAE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24"/>
            <a:ext cx="10515600" cy="4332139"/>
          </a:xfrm>
        </p:spPr>
        <p:txBody>
          <a:bodyPr/>
          <a:lstStyle/>
          <a:p>
            <a:r>
              <a:rPr lang="en-US" dirty="0"/>
              <a:t>Use Pandas to explore the neural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Let’s have a look at the neural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 to vectorize complex computations over groups</a:t>
            </a:r>
          </a:p>
          <a:p>
            <a:pPr lvl="1"/>
            <a:r>
              <a:rPr lang="en-CH" dirty="0"/>
              <a:t>E.g., compute the distance between experiments by lab technician</a:t>
            </a:r>
          </a:p>
          <a:p>
            <a:pPr lvl="1"/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on separate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1850271" y="1451194"/>
            <a:ext cx="2947522" cy="22716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D38A82-217C-3FE5-F4CA-5827E88EBCD8}"/>
              </a:ext>
            </a:extLst>
          </p:cNvPr>
          <p:cNvGrpSpPr/>
          <p:nvPr/>
        </p:nvGrpSpPr>
        <p:grpSpPr>
          <a:xfrm>
            <a:off x="6522563" y="1506628"/>
            <a:ext cx="4176074" cy="2257462"/>
            <a:chOff x="6384032" y="1603586"/>
            <a:chExt cx="4821662" cy="26064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5A173A-38D0-30F3-9ECD-E27FA7566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106"/>
            <a:stretch/>
          </p:blipFill>
          <p:spPr>
            <a:xfrm>
              <a:off x="6384032" y="1603586"/>
              <a:ext cx="2446988" cy="26064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752028-8CC9-519D-DEC9-D171A6EFB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291"/>
            <a:stretch/>
          </p:blipFill>
          <p:spPr>
            <a:xfrm>
              <a:off x="8758706" y="1603586"/>
              <a:ext cx="2446988" cy="26064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43369" y="4136137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192126" y="191683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531742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95"/>
            <a:ext cx="10515600" cy="4680768"/>
          </a:xfrm>
        </p:spPr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tabular_join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6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a PR for Issue #?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tubercolosis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924944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28125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281253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2DFCE-B34D-5488-B5D8-D11BBFB2320E}"/>
              </a:ext>
            </a:extLst>
          </p:cNvPr>
          <p:cNvCxnSpPr>
            <a:stCxn id="10" idx="2"/>
          </p:cNvCxnSpPr>
          <p:nvPr/>
        </p:nvCxnSpPr>
        <p:spPr>
          <a:xfrm>
            <a:off x="4619836" y="2650585"/>
            <a:ext cx="252028" cy="34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E878-596E-57F4-C9DC-AEE772818FA2}"/>
              </a:ext>
            </a:extLst>
          </p:cNvPr>
          <p:cNvCxnSpPr>
            <a:cxnSpLocks/>
          </p:cNvCxnSpPr>
          <p:nvPr/>
        </p:nvCxnSpPr>
        <p:spPr>
          <a:xfrm flipH="1">
            <a:off x="5159896" y="2567412"/>
            <a:ext cx="239376" cy="42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1461"/>
              </p:ext>
            </p:extLst>
          </p:nvPr>
        </p:nvGraphicFramePr>
        <p:xfrm>
          <a:off x="1831752" y="1725606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8493789" y="380951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 meaningful index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50438"/>
              </p:ext>
            </p:extLst>
          </p:nvPr>
        </p:nvGraphicFramePr>
        <p:xfrm>
          <a:off x="1831751" y="3861048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9708638-A370-3D5F-C11F-9E972CA5D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1" r="3341" b="4525"/>
          <a:stretch/>
        </p:blipFill>
        <p:spPr bwMode="auto">
          <a:xfrm>
            <a:off x="0" y="0"/>
            <a:ext cx="11784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0848"/>
            <a:ext cx="10515600" cy="2160240"/>
          </a:xfrm>
        </p:spPr>
        <p:txBody>
          <a:bodyPr>
            <a:normAutofit/>
          </a:bodyPr>
          <a:lstStyle/>
          <a:p>
            <a:pPr algn="ctr"/>
            <a:r>
              <a:rPr lang="en-CH" sz="9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90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449" y="3140968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284" y="3724218"/>
            <a:ext cx="29210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27B8D-21DA-2A05-76E5-8821AD52DC18}"/>
              </a:ext>
            </a:extLst>
          </p:cNvPr>
          <p:cNvSpPr txBox="1"/>
          <p:nvPr/>
        </p:nvSpPr>
        <p:spPr>
          <a:xfrm>
            <a:off x="2927648" y="1380038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imagine adding a new measurements, e.g.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2B0A8-5C1B-FEB5-8817-6CDF5E1FA0A2}"/>
              </a:ext>
            </a:extLst>
          </p:cNvPr>
          <p:cNvSpPr txBox="1"/>
          <p:nvPr/>
        </p:nvSpPr>
        <p:spPr>
          <a:xfrm>
            <a:off x="6569224" y="1043953"/>
            <a:ext cx="316835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value of the treatment variable is in the column/row name. Imagine wanting to compute the mean over treatment type</a:t>
            </a:r>
          </a:p>
        </p:txBody>
      </p:sp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882947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6" y="4260056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521281"/>
            <a:ext cx="2921000" cy="227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B0E92-7132-7DCF-AF5A-48E18A9AA4E6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1366202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93423"/>
              </p:ext>
            </p:extLst>
          </p:nvPr>
        </p:nvGraphicFramePr>
        <p:xfrm>
          <a:off x="2905083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763908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712954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1050220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9388645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1F8F1-FA67-D295-015A-7D8F7A7CF3AD}"/>
              </a:ext>
            </a:extLst>
          </p:cNvPr>
          <p:cNvSpPr txBox="1"/>
          <p:nvPr/>
        </p:nvSpPr>
        <p:spPr>
          <a:xfrm>
            <a:off x="9480376" y="2828835"/>
            <a:ext cx="194421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notice the structural NaNs for months with less than 31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0B5AF-B953-BEBF-7784-4B49353D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106296"/>
            <a:ext cx="3476936" cy="3266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6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594592" y="28891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182313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42734" y="1756340"/>
            <a:ext cx="195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376744" y="201193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28044" y="2710325"/>
            <a:ext cx="19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1044646" y="287910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187264" y="174952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915456" y="188438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3180772" y="5094338"/>
            <a:ext cx="62646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aggfunc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800998" y="2127599"/>
            <a:ext cx="230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“type” column is storing variable names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BE378-0D2F-5C63-1360-4D451AA49BC5}"/>
              </a:ext>
            </a:extLst>
          </p:cNvPr>
          <p:cNvSpPr txBox="1"/>
          <p:nvPr/>
        </p:nvSpPr>
        <p:spPr>
          <a:xfrm>
            <a:off x="4091370" y="2911160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3128002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334828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1703512" y="5552888"/>
            <a:ext cx="94330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57155" y="2204672"/>
            <a:ext cx="21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3069114" y="2460385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8138120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 (columns)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88979" y="254166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597068" y="277610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367808" y="2602240"/>
            <a:ext cx="6392577" cy="3539430"/>
          </a:xfrm>
          <a:prstGeom prst="rect">
            <a:avLst/>
          </a:prstGeom>
          <a:solidFill>
            <a:srgbClr val="E2F0D9">
              <a:alpha val="71373"/>
            </a:srgb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# Add the variables that were in the filename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66501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Tidy up the data set in the tubercolosis exercise</a:t>
            </a:r>
            <a:br>
              <a:rPr lang="en-CH" sz="2400" dirty="0"/>
            </a:br>
            <a:r>
              <a:rPr lang="en-CH" sz="2400" dirty="0"/>
              <a:t>and compute the summary stats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81" y="3294880"/>
            <a:ext cx="2990099" cy="290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4504453" y="2256846"/>
            <a:ext cx="191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945C4-939B-A01B-0B1E-8AF9820F3DEA}"/>
              </a:ext>
            </a:extLst>
          </p:cNvPr>
          <p:cNvSpPr txBox="1"/>
          <p:nvPr/>
        </p:nvSpPr>
        <p:spPr>
          <a:xfrm>
            <a:off x="6411020" y="2391999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tabular_tidy_data</a:t>
            </a:r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64944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Advanced: 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high-level concepts that we learned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Other data structures: graphs, trees, priority queues, …</a:t>
            </a:r>
          </a:p>
          <a:p>
            <a:r>
              <a:rPr lang="en-CH" dirty="0"/>
              <a:t>Options for working with large data on disk / remotely (instead of in-memory)</a:t>
            </a:r>
          </a:p>
          <a:p>
            <a:r>
              <a:rPr lang="en-CH" dirty="0"/>
              <a:t>Advanced tabular data operations: window functions</a:t>
            </a:r>
          </a:p>
          <a:p>
            <a:r>
              <a:rPr lang="en-CH" dirty="0"/>
              <a:t>Best practices in data handling: versioning, lineage, sharing</a:t>
            </a:r>
          </a:p>
          <a:p>
            <a:r>
              <a:rPr lang="en-CH" dirty="0"/>
              <a:t>Organizing a complex data set in multiple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4005064"/>
            <a:ext cx="1551570" cy="19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8880"/>
            <a:ext cx="10515600" cy="1872208"/>
          </a:xfrm>
        </p:spPr>
        <p:txBody>
          <a:bodyPr>
            <a:normAutofit/>
          </a:bodyPr>
          <a:lstStyle/>
          <a:p>
            <a:pPr algn="ctr"/>
            <a:r>
              <a:rPr lang="en-CH" sz="60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35795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7FE-AC56-95F7-C49A-FADA16F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Let’s talk about data organization: what does “clean” data look like?</a:t>
            </a:r>
          </a:p>
          <a:p>
            <a:r>
              <a:rPr lang="en-CH" dirty="0"/>
              <a:t>We want data to be in a natural format, where data analysis is easy</a:t>
            </a:r>
          </a:p>
          <a:p>
            <a:r>
              <a:rPr lang="en-CH" dirty="0"/>
              <a:t>Let’s look at what tidy data looks like, then why it’s better that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5D4FD-A386-3323-9598-3B6167D9786D}"/>
              </a:ext>
            </a:extLst>
          </p:cNvPr>
          <p:cNvSpPr txBox="1"/>
          <p:nvPr/>
        </p:nvSpPr>
        <p:spPr>
          <a:xfrm>
            <a:off x="7390213" y="365125"/>
            <a:ext cx="3983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“T</a:t>
            </a:r>
            <a:r>
              <a:rPr lang="en-US" sz="1800" dirty="0">
                <a:effectLst/>
                <a:latin typeface="CMR10"/>
              </a:rPr>
              <a:t>idy datasets are all alike but every messy dataset is messy in its own way” – 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1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C2FED0-D545-BBD9-982E-443A28A9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MR10"/>
              </a:rPr>
              <a:t>In a given analysis, there may be multiple levels of observation. For example, in a trial of new allergy medication we might have three observational types: demographic data collected from each person (</a:t>
            </a:r>
            <a:r>
              <a:rPr lang="en-US" sz="1800" dirty="0">
                <a:effectLst/>
                <a:latin typeface="CMTT10"/>
              </a:rPr>
              <a:t>age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sex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race</a:t>
            </a:r>
            <a:r>
              <a:rPr lang="en-US" sz="1800" dirty="0">
                <a:effectLst/>
                <a:latin typeface="CMR10"/>
              </a:rPr>
              <a:t>), medical data collected from each person on each day (</a:t>
            </a:r>
            <a:r>
              <a:rPr lang="en-US" sz="1800" dirty="0">
                <a:effectLst/>
                <a:latin typeface="CMTT10"/>
              </a:rPr>
              <a:t>number of sneezes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redness of eyes</a:t>
            </a:r>
            <a:r>
              <a:rPr lang="en-US" sz="1800" dirty="0">
                <a:effectLst/>
                <a:latin typeface="CMR10"/>
              </a:rPr>
              <a:t>), and </a:t>
            </a:r>
            <a:r>
              <a:rPr lang="en-US" sz="1800" dirty="0" err="1">
                <a:effectLst/>
                <a:latin typeface="CMR10"/>
              </a:rPr>
              <a:t>meterological</a:t>
            </a:r>
            <a:r>
              <a:rPr lang="en-US" sz="1800" dirty="0">
                <a:effectLst/>
                <a:latin typeface="CMR10"/>
              </a:rPr>
              <a:t> data collected on each day (</a:t>
            </a:r>
            <a:r>
              <a:rPr lang="en-US" sz="1800" dirty="0">
                <a:effectLst/>
                <a:latin typeface="CMTT10"/>
              </a:rPr>
              <a:t>temperature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pollen count</a:t>
            </a:r>
            <a:r>
              <a:rPr lang="en-US" sz="1800" dirty="0">
                <a:effectLst/>
                <a:latin typeface="CMR10"/>
              </a:rPr>
              <a:t>). </a:t>
            </a:r>
            <a:endParaRPr lang="en-US" sz="2800" dirty="0">
              <a:effectLst/>
              <a:latin typeface="CMR10"/>
            </a:endParaRPr>
          </a:p>
          <a:p>
            <a:endParaRPr lang="en-US" dirty="0">
              <a:latin typeface="CMR1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3BBCE-CAFA-2E89-436D-CC0D40A1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571148"/>
            <a:ext cx="3365957" cy="17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9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C-native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Pandas reference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A49ED-E966-ADBC-CB65-38AB5518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5256584"/>
          </a:xfrm>
        </p:spPr>
        <p:txBody>
          <a:bodyPr numCol="2" spcCol="36000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CH" dirty="0"/>
              <a:t>Looking at data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df.head()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show the first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df.tail()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show the last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df.sample(n)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show n random 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Attributes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size of the table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df.dtypes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print dtype of cols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df.columns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column index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df.index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rows index</a:t>
            </a:r>
          </a:p>
          <a:p>
            <a:pPr>
              <a:lnSpc>
                <a:spcPct val="120000"/>
              </a:lnSpc>
            </a:pPr>
            <a:r>
              <a:rPr lang="en-CH" dirty="0"/>
              <a:t>Indexing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get column ‘age’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df[[‘age’, ‘name’]]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multiple columns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df.iloc[0, 2]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one element, by posITION</a:t>
            </a:r>
          </a:p>
          <a:p>
            <a:pPr>
              <a:lnSpc>
                <a:spcPct val="120000"/>
              </a:lnSpc>
            </a:pPr>
            <a:r>
              <a:rPr lang="en-CH" dirty="0"/>
              <a:t>Exploration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df[‘name’].unique()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unique values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df[‘age’].describe()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summary stats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</a:t>
            </a:r>
            <a:r>
              <a:rPr lang="en-US" sz="1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value_counts(dropna=False)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 number of rows per unique value in column</a:t>
            </a:r>
            <a:endParaRPr lang="en-CH" dirty="0"/>
          </a:p>
          <a:p>
            <a:pPr>
              <a:lnSpc>
                <a:spcPct val="120000"/>
              </a:lnSpc>
            </a:pPr>
            <a:endParaRPr lang="en-CH" dirty="0"/>
          </a:p>
          <a:p>
            <a:pPr>
              <a:lnSpc>
                <a:spcPct val="120000"/>
              </a:lnSpc>
            </a:pPr>
            <a:r>
              <a:rPr lang="en-CH" dirty="0"/>
              <a:t>Adding a column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df[‘new’] = df[‘age’] * 3.1 </a:t>
            </a:r>
            <a:r>
              <a:rPr lang="en-CH" sz="1800" dirty="0">
                <a:latin typeface="Consolas" panose="020B0609020204030204" pitchFamily="49" charset="0"/>
                <a:cs typeface="Consolas" panose="020B0609020204030204" pitchFamily="49" charset="0"/>
              </a:rPr>
              <a:t>: add new column</a:t>
            </a:r>
          </a:p>
          <a:p>
            <a:pPr>
              <a:lnSpc>
                <a:spcPct val="120000"/>
              </a:lnSpc>
            </a:pPr>
            <a:r>
              <a:rPr lang="en-CH" dirty="0"/>
              <a:t>Filtering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df[df['age'] &gt; 30]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select rows where condition is True</a:t>
            </a:r>
            <a:endParaRPr lang="en-CH" sz="1800" dirty="0"/>
          </a:p>
          <a:p>
            <a:pPr>
              <a:lnSpc>
                <a:spcPct val="120000"/>
              </a:lnSpc>
            </a:pPr>
            <a:r>
              <a:rPr lang="en-CH" dirty="0"/>
              <a:t>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df.min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.max(), .mean(), .std(), etc.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column-wise operations</a:t>
            </a:r>
          </a:p>
          <a:p>
            <a:pPr lvl="1">
              <a:lnSpc>
                <a:spcPct val="120000"/>
              </a:lnSpc>
            </a:pPr>
            <a:r>
              <a:rPr lang="en-US" sz="1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df.count()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of non-</a:t>
            </a:r>
            <a:r>
              <a:rPr lang="en-US" sz="1900" noProof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elements in columns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df.sort_values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values of column ‘name’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df.sort_index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the index values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String operations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df[‘name’].str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accessor for operations on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df['name'].str[2:4]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slice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str.count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the letter ‘a’ in the string in a col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 (“homeostatic plasticity”)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the entire network, allowing us to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131283</TotalTime>
  <Words>2930</Words>
  <Application>Microsoft Macintosh PowerPoint</Application>
  <PresentationFormat>Widescreen</PresentationFormat>
  <Paragraphs>534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Baskerville</vt:lpstr>
      <vt:lpstr>Calibri</vt:lpstr>
      <vt:lpstr>Calibri Light</vt:lpstr>
      <vt:lpstr>CMR10</vt:lpstr>
      <vt:lpstr>CMTT10</vt:lpstr>
      <vt:lpstr>Consolas</vt:lpstr>
      <vt:lpstr>Courier New</vt:lpstr>
      <vt:lpstr>Google Sans</vt:lpstr>
      <vt:lpstr>SegoeUI</vt:lpstr>
      <vt:lpstr>Wingdings</vt:lpstr>
      <vt:lpstr>Office Theme</vt:lpstr>
      <vt:lpstr>TABULAR DATA</vt:lpstr>
      <vt:lpstr>Spreadsheets and databases rule the world!</vt:lpstr>
      <vt:lpstr>What is tabular data?</vt:lpstr>
      <vt:lpstr>Many tools to handle tabular data</vt:lpstr>
      <vt:lpstr>Tabular data ideas and operations are universal for all tabular data tools</vt:lpstr>
      <vt:lpstr>Introduction to Pandas</vt:lpstr>
      <vt:lpstr>Introduction to Pandas</vt:lpstr>
      <vt:lpstr>Basic Pandas reference slide</vt:lpstr>
      <vt:lpstr>Tabular data example from the lab</vt:lpstr>
      <vt:lpstr>Variables</vt:lpstr>
      <vt:lpstr>Variables</vt:lpstr>
      <vt:lpstr>Variables</vt:lpstr>
      <vt:lpstr>Variables</vt:lpstr>
      <vt:lpstr>Hands-on Let’s have a look at the neural data</vt:lpstr>
      <vt:lpstr>TABULAR DATA OPERATIONS</vt:lpstr>
      <vt:lpstr>Common operations on tabular data</vt:lpstr>
      <vt:lpstr>Joins</vt:lpstr>
      <vt:lpstr>Join operations: combining informations on separate tables</vt:lpstr>
      <vt:lpstr>Join operations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organizations Which one is best for data analysis?</vt:lpstr>
      <vt:lpstr>Same data, different organizations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Advanced: window functions</vt:lpstr>
      <vt:lpstr>Summary</vt:lpstr>
      <vt:lpstr>What we didn’t talk about</vt:lpstr>
      <vt:lpstr>Thank you!</vt:lpstr>
      <vt:lpstr>PowerPoint Presentation</vt:lpstr>
      <vt:lpstr>Organizing multiple tables</vt:lpstr>
      <vt:lpstr>Data organization</vt:lpstr>
      <vt:lpstr>Tidy data</vt:lpstr>
      <vt:lpstr>Tidy data</vt:lpstr>
      <vt:lpstr>Dealing with changes in the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1557</cp:revision>
  <cp:lastPrinted>2017-08-28T05:46:03Z</cp:lastPrinted>
  <dcterms:created xsi:type="dcterms:W3CDTF">2010-10-01T16:09:12Z</dcterms:created>
  <dcterms:modified xsi:type="dcterms:W3CDTF">2024-08-22T19:50:43Z</dcterms:modified>
</cp:coreProperties>
</file>